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94" r:id="rId4"/>
    <p:sldId id="257" r:id="rId5"/>
    <p:sldId id="258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93" r:id="rId14"/>
    <p:sldId id="271" r:id="rId15"/>
    <p:sldId id="297" r:id="rId16"/>
    <p:sldId id="272" r:id="rId17"/>
    <p:sldId id="282" r:id="rId18"/>
    <p:sldId id="298" r:id="rId19"/>
    <p:sldId id="299" r:id="rId20"/>
    <p:sldId id="283" r:id="rId21"/>
    <p:sldId id="300" r:id="rId22"/>
    <p:sldId id="284" r:id="rId23"/>
    <p:sldId id="301" r:id="rId24"/>
    <p:sldId id="285" r:id="rId25"/>
    <p:sldId id="286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287" r:id="rId38"/>
    <p:sldId id="313" r:id="rId39"/>
    <p:sldId id="288" r:id="rId40"/>
    <p:sldId id="319" r:id="rId41"/>
    <p:sldId id="289" r:id="rId42"/>
    <p:sldId id="314" r:id="rId43"/>
    <p:sldId id="273" r:id="rId44"/>
    <p:sldId id="290" r:id="rId45"/>
    <p:sldId id="318" r:id="rId46"/>
    <p:sldId id="320" r:id="rId47"/>
    <p:sldId id="277" r:id="rId48"/>
    <p:sldId id="278" r:id="rId49"/>
    <p:sldId id="279" r:id="rId50"/>
    <p:sldId id="280" r:id="rId51"/>
    <p:sldId id="31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F99851-F8C6-4C67-B006-6619816E940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6FECB6-4D91-46A7-8180-83FE549893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government?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Resolve Conflict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Court system have the authority to </a:t>
            </a:r>
            <a:r>
              <a:rPr lang="en-US" sz="3600" b="1" u="sng" dirty="0" smtClean="0">
                <a:solidFill>
                  <a:srgbClr val="FF0000"/>
                </a:solidFill>
              </a:rPr>
              <a:t>enforce decisions reached in these compromises.</a:t>
            </a:r>
          </a:p>
          <a:p>
            <a:endParaRPr lang="en-US" sz="3600" u="sng" dirty="0" smtClean="0"/>
          </a:p>
          <a:p>
            <a:r>
              <a:rPr lang="en-US" sz="3600" dirty="0" smtClean="0"/>
              <a:t>They act as a neutral party working to </a:t>
            </a:r>
            <a:r>
              <a:rPr lang="en-US" sz="3600" b="1" u="sng" dirty="0" smtClean="0">
                <a:solidFill>
                  <a:srgbClr val="FF0000"/>
                </a:solidFill>
              </a:rPr>
              <a:t>peacefully resolve disputes between people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Promote Values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Values: </a:t>
            </a:r>
            <a:r>
              <a:rPr lang="en-US" sz="4400" b="1" u="sng" dirty="0" smtClean="0">
                <a:solidFill>
                  <a:srgbClr val="FF0000"/>
                </a:solidFill>
              </a:rPr>
              <a:t>basic principles by which people act and live their lives.</a:t>
            </a:r>
          </a:p>
          <a:p>
            <a:pPr marL="0" indent="0">
              <a:buNone/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dirty="0" smtClean="0"/>
              <a:t>IV. Public Good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Well being of </a:t>
            </a:r>
            <a:r>
              <a:rPr lang="en-US" sz="3200" b="1" u="sng" dirty="0" smtClean="0">
                <a:solidFill>
                  <a:srgbClr val="FF0000"/>
                </a:solidFill>
              </a:rPr>
              <a:t>society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endParaRPr lang="en-US" sz="3200" dirty="0" smtClean="0"/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Deciding how money is spent is essential for public policy. </a:t>
            </a:r>
            <a:r>
              <a:rPr lang="en-US" sz="3200" dirty="0" smtClean="0"/>
              <a:t>How we divvy up money is how we will live our lives. We must consider if it should be spent on things such as the military, healthcare, education, etc.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Sec</a:t>
            </a:r>
            <a:r>
              <a:rPr lang="en-US" dirty="0" smtClean="0"/>
              <a:t>tion 2 notes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a) Monarchy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 a monarchy the head of state is the </a:t>
            </a:r>
            <a:r>
              <a:rPr lang="en-US" sz="3200" b="1" u="sng" dirty="0" smtClean="0">
                <a:solidFill>
                  <a:srgbClr val="FF0000"/>
                </a:solidFill>
              </a:rPr>
              <a:t>King or Queen</a:t>
            </a:r>
          </a:p>
          <a:p>
            <a:endParaRPr lang="en-US" sz="3200" u="sng" dirty="0" smtClean="0"/>
          </a:p>
          <a:p>
            <a:r>
              <a:rPr lang="en-US" sz="3200" dirty="0" smtClean="0"/>
              <a:t>Feudalism is a political system based on the rule of </a:t>
            </a:r>
            <a:r>
              <a:rPr lang="en-US" sz="3200" b="1" u="sng" dirty="0" smtClean="0">
                <a:solidFill>
                  <a:srgbClr val="FF0000"/>
                </a:solidFill>
              </a:rPr>
              <a:t>local lords bound to a monarch by loyalty</a:t>
            </a:r>
            <a:r>
              <a:rPr lang="en-US" sz="3200" b="1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 Monarchy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1. Absolute monarchy is where the king or queen has </a:t>
            </a:r>
            <a:r>
              <a:rPr lang="en-US" sz="3600" b="1" u="sng" dirty="0">
                <a:solidFill>
                  <a:srgbClr val="FF0000"/>
                </a:solidFill>
              </a:rPr>
              <a:t>almost complete power.</a:t>
            </a:r>
          </a:p>
          <a:p>
            <a:endParaRPr lang="en-US" sz="3600" dirty="0"/>
          </a:p>
          <a:p>
            <a:r>
              <a:rPr lang="en-US" sz="3600" dirty="0"/>
              <a:t>An example would be </a:t>
            </a:r>
            <a:r>
              <a:rPr lang="en-US" sz="3600" b="1" u="sng" dirty="0">
                <a:solidFill>
                  <a:srgbClr val="FF0000"/>
                </a:solidFill>
              </a:rPr>
              <a:t>Saudi Arabia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a) Monarchy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Constitutional monarchy is where the monarch is </a:t>
            </a:r>
            <a:r>
              <a:rPr lang="en-US" sz="3600" b="1" u="sng" dirty="0" smtClean="0">
                <a:solidFill>
                  <a:srgbClr val="FF0000"/>
                </a:solidFill>
              </a:rPr>
              <a:t>primarily the ceremonial head of state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endParaRPr lang="en-US" sz="3600" dirty="0" smtClean="0"/>
          </a:p>
          <a:p>
            <a:r>
              <a:rPr lang="en-US" sz="3600" dirty="0" smtClean="0"/>
              <a:t>An example would be the </a:t>
            </a:r>
            <a:r>
              <a:rPr lang="en-US" sz="3600" b="1" u="sng" dirty="0" smtClean="0">
                <a:solidFill>
                  <a:srgbClr val="FF0000"/>
                </a:solidFill>
              </a:rPr>
              <a:t>United Kingdom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/>
          </a:bodyPr>
          <a:lstStyle/>
          <a:p>
            <a:r>
              <a:rPr dirty="0" smtClean="0"/>
              <a:t>b) Republics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endParaRPr lang="en-US" dirty="0" smtClean="0"/>
          </a:p>
          <a:p>
            <a:endParaRPr lang="en-US" sz="3600" dirty="0"/>
          </a:p>
          <a:p>
            <a:r>
              <a:rPr lang="en-US" sz="3600" dirty="0" smtClean="0"/>
              <a:t>Republics: in it’s true form is a country in which the government’s authority comes from </a:t>
            </a:r>
            <a:r>
              <a:rPr lang="en-US" sz="3600" b="1" u="sng" dirty="0" smtClean="0">
                <a:solidFill>
                  <a:srgbClr val="FF0000"/>
                </a:solidFill>
              </a:rPr>
              <a:t>only the people</a:t>
            </a:r>
            <a:r>
              <a:rPr lang="en-US" sz="3600" u="sng" dirty="0" smtClean="0">
                <a:solidFill>
                  <a:srgbClr val="FF0000"/>
                </a:solidFill>
              </a:rPr>
              <a:t>.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 smtClean="0"/>
          </a:p>
          <a:p>
            <a:r>
              <a:rPr lang="en-US" sz="3600" dirty="0" smtClean="0"/>
              <a:t>Most countries today are </a:t>
            </a:r>
            <a:r>
              <a:rPr lang="en-US" sz="3600" b="1" u="sng" dirty="0" smtClean="0">
                <a:solidFill>
                  <a:srgbClr val="FF0000"/>
                </a:solidFill>
              </a:rPr>
              <a:t>a republic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c) Republics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3200" dirty="0"/>
              <a:t>3. Classical republic is a system of government in which all adult citizens participate </a:t>
            </a:r>
            <a:r>
              <a:rPr lang="en-US" sz="3200" b="1" u="sng" dirty="0">
                <a:solidFill>
                  <a:srgbClr val="FF0000"/>
                </a:solidFill>
              </a:rPr>
              <a:t>in government decisions. </a:t>
            </a:r>
          </a:p>
          <a:p>
            <a:endParaRPr lang="en-US" sz="3200" dirty="0"/>
          </a:p>
          <a:p>
            <a:r>
              <a:rPr lang="en-US" sz="3200" dirty="0"/>
              <a:t>An example would be </a:t>
            </a:r>
            <a:r>
              <a:rPr lang="en-US" sz="3200" b="1" u="sng" dirty="0">
                <a:solidFill>
                  <a:srgbClr val="FF0000"/>
                </a:solidFill>
              </a:rPr>
              <a:t>United </a:t>
            </a:r>
            <a:r>
              <a:rPr lang="en-US" sz="3200" b="1" u="sng" dirty="0" smtClean="0">
                <a:solidFill>
                  <a:srgbClr val="FF0000"/>
                </a:solidFill>
              </a:rPr>
              <a:t>States</a:t>
            </a: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  <a:p>
            <a:r>
              <a:rPr lang="en-US" sz="3200" dirty="0"/>
              <a:t>All citizens have some form of </a:t>
            </a:r>
            <a:r>
              <a:rPr lang="en-US" sz="3200" b="1" u="sng" dirty="0">
                <a:solidFill>
                  <a:srgbClr val="FF0000"/>
                </a:solidFill>
              </a:rPr>
              <a:t>representation.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Republics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Present-day democratic government differs significantly from the democracy practiced in ancient Greece, particularly in the city-state of </a:t>
            </a:r>
            <a:r>
              <a:rPr lang="en-US" sz="3200" b="1" u="sng" dirty="0" smtClean="0">
                <a:solidFill>
                  <a:srgbClr val="FF0000"/>
                </a:solidFill>
              </a:rPr>
              <a:t>Athens</a:t>
            </a:r>
            <a:r>
              <a:rPr lang="en-US" sz="3200" dirty="0" smtClean="0"/>
              <a:t>, where democracy reached its height. All </a:t>
            </a:r>
            <a:r>
              <a:rPr lang="en-US" sz="3200" b="1" u="sng" dirty="0" smtClean="0">
                <a:solidFill>
                  <a:srgbClr val="FF0000"/>
                </a:solidFill>
              </a:rPr>
              <a:t>male</a:t>
            </a:r>
            <a:r>
              <a:rPr lang="en-US" sz="3200" dirty="0" smtClean="0"/>
              <a:t> Athenian citizens were expected to participate directly in their government. They helped make laws and choose officials.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65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I. What is government?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 institution with the power to make and enforce rules for a group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a) post office, police officers, teachers, highways, bridges, curfew, driver license, are all examples of government in use.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dirty="0" smtClean="0"/>
              <a:t>b) Republics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4. Democracy means </a:t>
            </a:r>
            <a:r>
              <a:rPr lang="en-US" sz="3200" b="1" u="sng" dirty="0" smtClean="0">
                <a:solidFill>
                  <a:srgbClr val="FF0000"/>
                </a:solidFill>
              </a:rPr>
              <a:t>rule by the people</a:t>
            </a:r>
            <a:r>
              <a:rPr lang="en-US" sz="3200" u="sng" dirty="0" smtClean="0">
                <a:solidFill>
                  <a:srgbClr val="FF0000"/>
                </a:solidFill>
              </a:rPr>
              <a:t>.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5. </a:t>
            </a:r>
            <a:r>
              <a:rPr lang="en-US" sz="3200" b="1" u="sng" dirty="0" smtClean="0">
                <a:solidFill>
                  <a:srgbClr val="FF0000"/>
                </a:solidFill>
              </a:rPr>
              <a:t>The modern democratic state is usually a republic. </a:t>
            </a:r>
            <a:r>
              <a:rPr lang="en-US" sz="3200" dirty="0" smtClean="0"/>
              <a:t>In a republic, the people do not take a direct role in legislating or governing, but elect </a:t>
            </a:r>
            <a:r>
              <a:rPr lang="en-US" sz="3200" b="1" u="sng" dirty="0" smtClean="0">
                <a:solidFill>
                  <a:srgbClr val="FF0000"/>
                </a:solidFill>
              </a:rPr>
              <a:t>representatives</a:t>
            </a:r>
            <a:r>
              <a:rPr lang="en-US" sz="3200" dirty="0" smtClean="0"/>
              <a:t> to express their views and wants. A democratic government exists when these representatives are </a:t>
            </a:r>
            <a:r>
              <a:rPr lang="en-US" sz="3200" b="1" u="sng" dirty="0" smtClean="0">
                <a:solidFill>
                  <a:srgbClr val="FF0000"/>
                </a:solidFill>
              </a:rPr>
              <a:t>freely chosen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by the people.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b) Republics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3200" dirty="0"/>
              <a:t>Recognizes the authority of the citizens to </a:t>
            </a:r>
            <a:r>
              <a:rPr lang="en-US" sz="3200" b="1" u="sng" dirty="0">
                <a:solidFill>
                  <a:srgbClr val="FF0000"/>
                </a:solidFill>
              </a:rPr>
              <a:t>control their government by voting, expressing their views,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etc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b="1" u="sng" dirty="0">
              <a:solidFill>
                <a:srgbClr val="FF0000"/>
              </a:solidFill>
            </a:endParaRPr>
          </a:p>
          <a:p>
            <a:r>
              <a:rPr lang="en-US" sz="3200" dirty="0" smtClean="0"/>
              <a:t>In addition to </a:t>
            </a:r>
            <a:r>
              <a:rPr lang="en-US" sz="3200" b="1" u="sng" dirty="0" smtClean="0">
                <a:solidFill>
                  <a:srgbClr val="FF0000"/>
                </a:solidFill>
              </a:rPr>
              <a:t>free elections</a:t>
            </a:r>
            <a:r>
              <a:rPr lang="en-US" sz="3200" dirty="0" smtClean="0"/>
              <a:t>, true democratic governments also have other standards by which they can be measured. One is freedom of </a:t>
            </a:r>
            <a:r>
              <a:rPr lang="en-US" sz="3200" b="1" u="sng" dirty="0" smtClean="0">
                <a:solidFill>
                  <a:srgbClr val="FF0000"/>
                </a:solidFill>
              </a:rPr>
              <a:t>speech</a:t>
            </a:r>
            <a:r>
              <a:rPr lang="en-US" sz="3200" dirty="0" smtClean="0"/>
              <a:t>, under which people may criticize their governments without fear of persecution.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633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c) Dictatorship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Dictatorship: a form of government where the citizens have </a:t>
            </a:r>
            <a:r>
              <a:rPr lang="en-US" sz="3600" b="1" u="sng" dirty="0" smtClean="0">
                <a:solidFill>
                  <a:srgbClr val="FF0000"/>
                </a:solidFill>
              </a:rPr>
              <a:t>little, if any control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An example would be </a:t>
            </a:r>
            <a:r>
              <a:rPr lang="en-US" sz="3600" b="1" u="sng" dirty="0" smtClean="0">
                <a:solidFill>
                  <a:srgbClr val="FF0000"/>
                </a:solidFill>
              </a:rPr>
              <a:t>North Korea</a:t>
            </a:r>
          </a:p>
          <a:p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c) Dictatorship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Government </a:t>
            </a:r>
            <a:r>
              <a:rPr lang="en-US" sz="3200" dirty="0"/>
              <a:t>officials are not </a:t>
            </a:r>
            <a:r>
              <a:rPr lang="en-US" sz="3200" b="1" u="sng" dirty="0">
                <a:solidFill>
                  <a:srgbClr val="FF0000"/>
                </a:solidFill>
              </a:rPr>
              <a:t>elected by the people.</a:t>
            </a:r>
          </a:p>
          <a:p>
            <a:endParaRPr lang="en-US" sz="3200" dirty="0"/>
          </a:p>
          <a:p>
            <a:r>
              <a:rPr lang="en-US" sz="3200" dirty="0"/>
              <a:t>If an election is held, they are usually</a:t>
            </a:r>
            <a:r>
              <a:rPr lang="en-US" sz="3200" b="1" u="sng" dirty="0">
                <a:solidFill>
                  <a:srgbClr val="FF0000"/>
                </a:solidFill>
              </a:rPr>
              <a:t> unfair or manipulated by those in control</a:t>
            </a:r>
            <a:r>
              <a:rPr lang="en-US" sz="3200" b="1" u="sng" dirty="0" smtClean="0">
                <a:solidFill>
                  <a:srgbClr val="FF0000"/>
                </a:solidFill>
              </a:rPr>
              <a:t>.</a:t>
            </a:r>
          </a:p>
          <a:p>
            <a:endParaRPr lang="en-US" sz="3200" b="1" u="sng" dirty="0">
              <a:solidFill>
                <a:srgbClr val="FF0000"/>
              </a:solidFill>
            </a:endParaRPr>
          </a:p>
          <a:p>
            <a:r>
              <a:rPr lang="en-US" sz="3200" dirty="0"/>
              <a:t>Power in a dictatorship is </a:t>
            </a:r>
            <a:r>
              <a:rPr lang="en-US" sz="3200" b="1" u="sng" dirty="0">
                <a:solidFill>
                  <a:srgbClr val="FF0000"/>
                </a:solidFill>
              </a:rPr>
              <a:t>concentrated in the hands of a single person or a small group.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r>
              <a:rPr dirty="0" smtClean="0"/>
              <a:t>c) Dictatorship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6. Autocracy is when a single person (usually a dictator) has </a:t>
            </a:r>
            <a:r>
              <a:rPr lang="en-US" sz="3000" b="1" u="sng" dirty="0" smtClean="0">
                <a:solidFill>
                  <a:srgbClr val="FF0000"/>
                </a:solidFill>
              </a:rPr>
              <a:t>all the power</a:t>
            </a:r>
            <a:r>
              <a:rPr lang="en-US" sz="3000" dirty="0" smtClean="0">
                <a:solidFill>
                  <a:srgbClr val="FF0000"/>
                </a:solidFill>
              </a:rPr>
              <a:t>. ( </a:t>
            </a:r>
            <a:r>
              <a:rPr lang="en-US" sz="3000" b="1" u="sng" dirty="0" smtClean="0">
                <a:solidFill>
                  <a:srgbClr val="FF0000"/>
                </a:solidFill>
              </a:rPr>
              <a:t>rule by one)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7. Oligarchy means </a:t>
            </a:r>
            <a:r>
              <a:rPr lang="en-US" sz="3000" b="1" u="sng" dirty="0" smtClean="0">
                <a:solidFill>
                  <a:srgbClr val="FF0000"/>
                </a:solidFill>
              </a:rPr>
              <a:t>rule by few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/>
              <a:t>8</a:t>
            </a:r>
            <a:r>
              <a:rPr lang="en-US" sz="3000" dirty="0" smtClean="0"/>
              <a:t>. Despotism is when a ruler seeks </a:t>
            </a:r>
            <a:r>
              <a:rPr lang="en-US" sz="3000" u="sng" dirty="0" smtClean="0">
                <a:solidFill>
                  <a:srgbClr val="FF0000"/>
                </a:solidFill>
              </a:rPr>
              <a:t> </a:t>
            </a:r>
            <a:r>
              <a:rPr lang="en-US" sz="3000" b="1" u="sng" dirty="0" smtClean="0">
                <a:solidFill>
                  <a:srgbClr val="FF0000"/>
                </a:solidFill>
              </a:rPr>
              <a:t>complete control over all aspects of a citizens’ life</a:t>
            </a:r>
            <a:r>
              <a:rPr lang="en-US" sz="3000" u="sng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en-US" sz="30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000" dirty="0" smtClean="0"/>
              <a:t>-this is known as being a </a:t>
            </a:r>
            <a:r>
              <a:rPr lang="en-US" sz="3000" b="1" u="sng" dirty="0" smtClean="0">
                <a:solidFill>
                  <a:srgbClr val="FF0000"/>
                </a:solidFill>
              </a:rPr>
              <a:t>totalitarian 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c) Dictatorship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9</a:t>
            </a:r>
            <a:r>
              <a:rPr lang="en-US" sz="3200" dirty="0" smtClean="0"/>
              <a:t>. Totalitarian governments have vast security networks and secret police to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control citizens’ actions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They also try and control the </a:t>
            </a:r>
            <a:r>
              <a:rPr lang="en-US" sz="3200" b="1" u="sng" dirty="0" smtClean="0">
                <a:solidFill>
                  <a:srgbClr val="FF0000"/>
                </a:solidFill>
              </a:rPr>
              <a:t>people’s beliefs</a:t>
            </a:r>
            <a:r>
              <a:rPr lang="en-US" sz="3200" dirty="0" smtClean="0">
                <a:solidFill>
                  <a:srgbClr val="FF0000"/>
                </a:solidFill>
              </a:rPr>
              <a:t>.  </a:t>
            </a:r>
            <a:r>
              <a:rPr lang="en-US" sz="3200" dirty="0" smtClean="0"/>
              <a:t>They control what is being put in the news and what is being taught in schools.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c) Dictatorship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Free speech is </a:t>
            </a:r>
            <a:r>
              <a:rPr lang="en-US" sz="3600" b="1" u="sng" dirty="0">
                <a:solidFill>
                  <a:srgbClr val="FF0000"/>
                </a:solidFill>
              </a:rPr>
              <a:t>greatly limited.</a:t>
            </a:r>
          </a:p>
          <a:p>
            <a:endParaRPr lang="en-US" sz="3600" dirty="0"/>
          </a:p>
          <a:p>
            <a:r>
              <a:rPr lang="en-US" sz="3600" dirty="0"/>
              <a:t>Opponents of the government are </a:t>
            </a:r>
            <a:r>
              <a:rPr lang="en-US" sz="3600" b="1" u="sng" dirty="0">
                <a:solidFill>
                  <a:srgbClr val="FF0000"/>
                </a:solidFill>
              </a:rPr>
              <a:t>imprisoned and sometimes killed.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D) Theocracy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form of government in which a </a:t>
            </a:r>
            <a:r>
              <a:rPr lang="en-US" sz="3200" b="1" u="sng" dirty="0" smtClean="0">
                <a:solidFill>
                  <a:srgbClr val="FF0000"/>
                </a:solidFill>
              </a:rPr>
              <a:t>deity</a:t>
            </a:r>
            <a:r>
              <a:rPr lang="en-US" sz="3200" dirty="0" smtClean="0"/>
              <a:t> is recognized as the supreme civil ruler, but the Deity’s laws are interpreted  by religious authorities. A government subject to </a:t>
            </a:r>
            <a:r>
              <a:rPr lang="en-US" sz="3200" b="1" u="sng" dirty="0" smtClean="0">
                <a:solidFill>
                  <a:srgbClr val="FF0000"/>
                </a:solidFill>
              </a:rPr>
              <a:t>religious authority</a:t>
            </a:r>
          </a:p>
          <a:p>
            <a:endParaRPr lang="en-US" sz="3200" b="1" u="sng" dirty="0">
              <a:solidFill>
                <a:srgbClr val="FF0000"/>
              </a:solidFill>
            </a:endParaRPr>
          </a:p>
          <a:p>
            <a:r>
              <a:rPr lang="en-US" sz="3200" dirty="0" smtClean="0"/>
              <a:t>Ex: </a:t>
            </a:r>
            <a:r>
              <a:rPr lang="en-US" sz="3200" b="1" u="sng" dirty="0" smtClean="0">
                <a:solidFill>
                  <a:srgbClr val="FF0000"/>
                </a:solidFill>
              </a:rPr>
              <a:t>Iran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20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e) Junta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group of persons controlling a government especially after a </a:t>
            </a:r>
            <a:r>
              <a:rPr lang="en-US" sz="3200" b="1" u="sng" dirty="0" smtClean="0">
                <a:solidFill>
                  <a:srgbClr val="FF0000"/>
                </a:solidFill>
              </a:rPr>
              <a:t>revolutionary seizure of power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involving some type of military or small army.</a:t>
            </a:r>
          </a:p>
          <a:p>
            <a:endParaRPr lang="en-US" sz="3200" dirty="0"/>
          </a:p>
          <a:p>
            <a:r>
              <a:rPr lang="en-US" sz="3200" dirty="0" smtClean="0"/>
              <a:t>Ex: </a:t>
            </a:r>
            <a:r>
              <a:rPr lang="en-US" sz="3200" b="1" u="sng" dirty="0" smtClean="0">
                <a:solidFill>
                  <a:srgbClr val="FF0000"/>
                </a:solidFill>
              </a:rPr>
              <a:t>Thailand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**constantly changing based on military conflicts that arise in a country</a:t>
            </a:r>
            <a:endParaRPr lang="en-US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43" y="304800"/>
            <a:ext cx="8229600" cy="932688"/>
          </a:xfrm>
        </p:spPr>
        <p:txBody>
          <a:bodyPr/>
          <a:lstStyle/>
          <a:p>
            <a:r>
              <a:rPr lang="en-US" dirty="0" smtClean="0"/>
              <a:t>1) 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488"/>
            <a:ext cx="8229600" cy="50871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economic system in which the production and distribution of goods are </a:t>
            </a:r>
            <a:r>
              <a:rPr lang="en-US" sz="2800" b="1" u="sng" dirty="0" smtClean="0">
                <a:solidFill>
                  <a:srgbClr val="FF0000"/>
                </a:solidFill>
              </a:rPr>
              <a:t>controlled by the government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smtClean="0"/>
              <a:t>not private enterprise.</a:t>
            </a:r>
          </a:p>
          <a:p>
            <a:endParaRPr lang="en-US" sz="2800" dirty="0"/>
          </a:p>
          <a:p>
            <a:r>
              <a:rPr lang="en-US" sz="2800" dirty="0" smtClean="0"/>
              <a:t>A government in which the means of planning, producing, and distributing goods is controlled by a central government that theoretically seeks a more just and equitable distribution of property and labor. Under a socialist system, everyone works for wealth that is, in turn, </a:t>
            </a:r>
            <a:r>
              <a:rPr lang="en-US" sz="2800" b="1" u="sng" dirty="0" smtClean="0">
                <a:solidFill>
                  <a:srgbClr val="FF0000"/>
                </a:solidFill>
              </a:rPr>
              <a:t>distributed to everyone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7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What is government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the </a:t>
            </a:r>
            <a:r>
              <a:rPr lang="en-US" b="1" u="sng" dirty="0">
                <a:solidFill>
                  <a:srgbClr val="FF0000"/>
                </a:solidFill>
              </a:rPr>
              <a:t>rules and regulations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that govern everyday life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b) They establish rules by making laws. A law is a set of rules, made and enforced by government, that is binding to society.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Healthcare</a:t>
            </a:r>
            <a:r>
              <a:rPr lang="en-US" sz="3600" dirty="0" smtClean="0"/>
              <a:t> is provided for everyone. This is given </a:t>
            </a:r>
            <a:r>
              <a:rPr lang="en-US" sz="3600" b="1" u="sng" dirty="0" smtClean="0">
                <a:solidFill>
                  <a:srgbClr val="FF0000"/>
                </a:solidFill>
              </a:rPr>
              <a:t>because everyone pays more taxes </a:t>
            </a:r>
            <a:r>
              <a:rPr lang="en-US" sz="3600" dirty="0" smtClean="0"/>
              <a:t>than in a capitalist system. </a:t>
            </a:r>
          </a:p>
          <a:p>
            <a:endParaRPr lang="en-US" sz="3600" b="1" u="sng" dirty="0"/>
          </a:p>
          <a:p>
            <a:r>
              <a:rPr lang="en-US" sz="3600" dirty="0" smtClean="0"/>
              <a:t>Ex: </a:t>
            </a:r>
            <a:r>
              <a:rPr lang="en-US" sz="3600" b="1" u="sng" dirty="0" smtClean="0">
                <a:solidFill>
                  <a:srgbClr val="FF0000"/>
                </a:solidFill>
              </a:rPr>
              <a:t>United Kingdom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Capitalism is an economic system where the means of production are owned by </a:t>
            </a:r>
            <a:r>
              <a:rPr lang="en-US" sz="3200" b="1" u="sng" dirty="0" smtClean="0">
                <a:solidFill>
                  <a:srgbClr val="FF0000"/>
                </a:solidFill>
              </a:rPr>
              <a:t>private individuals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  <a:r>
              <a:rPr lang="en-US" sz="3200" dirty="0" smtClean="0"/>
              <a:t>Under a capitalist economy, the economy runs through </a:t>
            </a:r>
            <a:r>
              <a:rPr lang="en-US" sz="3200" b="1" u="sng" dirty="0" smtClean="0">
                <a:solidFill>
                  <a:srgbClr val="FF0000"/>
                </a:solidFill>
              </a:rPr>
              <a:t>individuals who own and operate private companies</a:t>
            </a:r>
            <a:r>
              <a:rPr lang="en-US" sz="3200" dirty="0" smtClean="0"/>
              <a:t>. Decisions over the use of resources are made by the individual or individuals who own the company.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26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Under capitalism, it is the government’s job to make sure there is a level playing field for privately run companies by </a:t>
            </a:r>
            <a:r>
              <a:rPr lang="en-US" sz="3600" b="1" u="sng" dirty="0" smtClean="0">
                <a:solidFill>
                  <a:srgbClr val="FF0000"/>
                </a:solidFill>
              </a:rPr>
              <a:t>enforcing laws and regulations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smtClean="0"/>
              <a:t>The amount of governing laws and regulations in a particular industry generally depends on the potential for abuse in that industry.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941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en-US" dirty="0" smtClean="0"/>
              <a:t>2)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Under capitalism, </a:t>
            </a:r>
            <a:r>
              <a:rPr lang="en-US" sz="3600" b="1" u="sng" dirty="0" smtClean="0">
                <a:solidFill>
                  <a:srgbClr val="FF0000"/>
                </a:solidFill>
              </a:rPr>
              <a:t>you work for your own wealth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/>
          </a:p>
          <a:p>
            <a:r>
              <a:rPr lang="en-US" sz="3600" dirty="0" smtClean="0"/>
              <a:t>Ex: </a:t>
            </a:r>
            <a:r>
              <a:rPr lang="en-US" sz="3600" b="1" u="sng" dirty="0" smtClean="0">
                <a:solidFill>
                  <a:srgbClr val="FF0000"/>
                </a:solidFill>
              </a:rPr>
              <a:t>United States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9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3) 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government led by a dictator who has complete control over all </a:t>
            </a:r>
            <a:r>
              <a:rPr lang="en-US" sz="2800" b="1" u="sng" dirty="0" smtClean="0">
                <a:solidFill>
                  <a:srgbClr val="FF0000"/>
                </a:solidFill>
              </a:rPr>
              <a:t>industries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Promote aggressive nationalism </a:t>
            </a:r>
            <a:r>
              <a:rPr lang="en-US" sz="2800" b="1" u="sng" dirty="0" smtClean="0">
                <a:solidFill>
                  <a:srgbClr val="FF0000"/>
                </a:solidFill>
              </a:rPr>
              <a:t>and often racism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  <a:p>
            <a:r>
              <a:rPr lang="en-US" sz="2800" dirty="0" smtClean="0"/>
              <a:t>Severe economic and social regimentation, and forcible suppression of </a:t>
            </a:r>
            <a:r>
              <a:rPr lang="en-US" sz="2800" b="1" u="sng" dirty="0" smtClean="0">
                <a:solidFill>
                  <a:srgbClr val="FF0000"/>
                </a:solidFill>
              </a:rPr>
              <a:t>opposition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  <a:p>
            <a:r>
              <a:rPr lang="en-US" sz="2800" dirty="0" smtClean="0"/>
              <a:t>Ex: </a:t>
            </a:r>
            <a:r>
              <a:rPr lang="en-US" sz="2800" b="1" u="sng" dirty="0" smtClean="0">
                <a:solidFill>
                  <a:srgbClr val="FF0000"/>
                </a:solidFill>
              </a:rPr>
              <a:t>Hitler’s Nazi Germany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4)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system of organization in which all economic and social activity is controlled by a totalitarian state dominated by </a:t>
            </a:r>
            <a:r>
              <a:rPr lang="en-US" sz="2800" b="1" u="sng" dirty="0" smtClean="0">
                <a:solidFill>
                  <a:srgbClr val="FF0000"/>
                </a:solidFill>
              </a:rPr>
              <a:t>one political party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A system of government in which the state plans and controls the economy and a single-often authoritarian- party holds power. State controls are imposed with the </a:t>
            </a:r>
            <a:r>
              <a:rPr lang="en-US" sz="2800" b="1" u="sng" dirty="0" smtClean="0">
                <a:solidFill>
                  <a:srgbClr val="FF0000"/>
                </a:solidFill>
              </a:rPr>
              <a:t>elimination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of private ownership of property or capital while claiming to make progress toward a higher social order in which all goods are equally shared by the people.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23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Basic needs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are provided for you, but you have no choices in life. Men must serve in the military or other jobs that are chosen for them.</a:t>
            </a:r>
          </a:p>
          <a:p>
            <a:endParaRPr lang="en-US" sz="3200" b="1" u="sng" dirty="0"/>
          </a:p>
          <a:p>
            <a:r>
              <a:rPr lang="en-US" sz="3200" dirty="0" smtClean="0"/>
              <a:t>Ex: </a:t>
            </a:r>
            <a:r>
              <a:rPr lang="en-US" sz="3200" b="1" u="sng" dirty="0" smtClean="0">
                <a:solidFill>
                  <a:srgbClr val="FF0000"/>
                </a:solidFill>
              </a:rPr>
              <a:t>North Korea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67512"/>
          </a:xfrm>
        </p:spPr>
        <p:txBody>
          <a:bodyPr>
            <a:normAutofit fontScale="90000"/>
          </a:bodyPr>
          <a:lstStyle/>
          <a:p>
            <a:r>
              <a:rPr dirty="0" smtClean="0"/>
              <a:t>II. Power Among Levels of Gov.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g) </a:t>
            </a:r>
            <a:r>
              <a:rPr lang="en-US" sz="4000" b="1" dirty="0" smtClean="0"/>
              <a:t>Unitary System</a:t>
            </a:r>
            <a:r>
              <a:rPr lang="en-US" sz="3200" b="1" dirty="0" smtClean="0"/>
              <a:t>: </a:t>
            </a:r>
            <a:r>
              <a:rPr lang="en-US" sz="3200" dirty="0" smtClean="0"/>
              <a:t>all legal power is held by the </a:t>
            </a:r>
            <a:r>
              <a:rPr lang="en-US" sz="3200" b="1" u="sng" dirty="0" smtClean="0">
                <a:solidFill>
                  <a:srgbClr val="FF0000"/>
                </a:solidFill>
              </a:rPr>
              <a:t>national, or central government.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Local governments have no independent powers and are simply </a:t>
            </a:r>
            <a:r>
              <a:rPr lang="en-US" sz="3200" b="1" u="sng" dirty="0" smtClean="0">
                <a:solidFill>
                  <a:srgbClr val="FF0000"/>
                </a:solidFill>
              </a:rPr>
              <a:t>local representatives of the national government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g) Unitary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-Their job is to carry out </a:t>
            </a:r>
            <a:r>
              <a:rPr lang="en-US" sz="3600" b="1" u="sng" dirty="0">
                <a:solidFill>
                  <a:srgbClr val="FF0000"/>
                </a:solidFill>
              </a:rPr>
              <a:t>decisions made by the national government.</a:t>
            </a:r>
          </a:p>
          <a:p>
            <a:endParaRPr lang="en-US" sz="3600" dirty="0"/>
          </a:p>
          <a:p>
            <a:r>
              <a:rPr lang="en-US" sz="3600" dirty="0"/>
              <a:t>An example would be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United Kingdom, </a:t>
            </a:r>
            <a:r>
              <a:rPr lang="en-US" sz="3600" b="1" u="sng" dirty="0" smtClean="0">
                <a:solidFill>
                  <a:srgbClr val="FF0000"/>
                </a:solidFill>
              </a:rPr>
              <a:t>Japan</a:t>
            </a:r>
            <a:endParaRPr lang="en-US" sz="3600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h) Federal System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) </a:t>
            </a:r>
            <a:r>
              <a:rPr lang="en-US" sz="3200" dirty="0" smtClean="0"/>
              <a:t>powers are divided among </a:t>
            </a:r>
            <a:r>
              <a:rPr lang="en-US" sz="3200" b="1" u="sng" dirty="0" smtClean="0">
                <a:solidFill>
                  <a:srgbClr val="FF0000"/>
                </a:solidFill>
              </a:rPr>
              <a:t>national, state, and local governments</a:t>
            </a:r>
            <a:r>
              <a:rPr lang="en-US" sz="3200" b="1" dirty="0" smtClean="0">
                <a:solidFill>
                  <a:srgbClr val="FF0000"/>
                </a:solidFill>
              </a:rPr>
              <a:t>. </a:t>
            </a:r>
          </a:p>
          <a:p>
            <a:endParaRPr lang="en-US" sz="3200" dirty="0" smtClean="0"/>
          </a:p>
          <a:p>
            <a:r>
              <a:rPr lang="en-US" sz="3200" dirty="0" smtClean="0"/>
              <a:t>In this system, some powers belong only to the national government, others only to the state and local government, and still others are </a:t>
            </a:r>
            <a:r>
              <a:rPr lang="en-US" sz="3200" b="1" u="sng" dirty="0" smtClean="0">
                <a:solidFill>
                  <a:srgbClr val="FF0000"/>
                </a:solidFill>
              </a:rPr>
              <a:t>shared by all three</a:t>
            </a:r>
            <a:r>
              <a:rPr lang="en-US" sz="3200" b="1" dirty="0" smtClean="0">
                <a:solidFill>
                  <a:srgbClr val="FF0000"/>
                </a:solidFill>
              </a:rPr>
              <a:t>. </a:t>
            </a:r>
          </a:p>
          <a:p>
            <a:endParaRPr lang="en-US" sz="3200" dirty="0" smtClean="0"/>
          </a:p>
          <a:p>
            <a:r>
              <a:rPr lang="en-US" sz="3200" dirty="0" smtClean="0"/>
              <a:t>An example would be </a:t>
            </a:r>
            <a:r>
              <a:rPr lang="en-US" sz="3200" b="1" u="sng" dirty="0" smtClean="0">
                <a:solidFill>
                  <a:srgbClr val="FF0000"/>
                </a:solidFill>
              </a:rPr>
              <a:t>United States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dirty="0" smtClean="0"/>
              <a:t>I. What is government?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c) All laws and policies have TWO things in common: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1) </a:t>
            </a:r>
            <a:r>
              <a:rPr lang="en-US" b="1" u="sng" dirty="0" smtClean="0">
                <a:solidFill>
                  <a:srgbClr val="FF0000"/>
                </a:solidFill>
              </a:rPr>
              <a:t>They deal with a public problem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Ex: </a:t>
            </a:r>
            <a:r>
              <a:rPr lang="en-US" b="1" u="sng" dirty="0" smtClean="0">
                <a:solidFill>
                  <a:srgbClr val="FF0000"/>
                </a:solidFill>
              </a:rPr>
              <a:t>robbery, speeding, murder, </a:t>
            </a:r>
            <a:r>
              <a:rPr lang="en-US" b="1" u="sng" dirty="0" err="1" smtClean="0">
                <a:solidFill>
                  <a:srgbClr val="FF0000"/>
                </a:solidFill>
              </a:rPr>
              <a:t>etc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2) </a:t>
            </a:r>
            <a:r>
              <a:rPr lang="en-US" b="1" u="sng" dirty="0" smtClean="0">
                <a:solidFill>
                  <a:srgbClr val="FF0000"/>
                </a:solidFill>
              </a:rPr>
              <a:t>They are enforceable 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dirty="0" smtClean="0"/>
              <a:t>Ex: </a:t>
            </a:r>
            <a:r>
              <a:rPr lang="en-US" b="1" u="sng" dirty="0" smtClean="0">
                <a:solidFill>
                  <a:srgbClr val="FF0000"/>
                </a:solidFill>
              </a:rPr>
              <a:t>tickets, jail, fine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I) </a:t>
            </a:r>
            <a:r>
              <a:rPr lang="en-US" dirty="0" err="1" smtClean="0"/>
              <a:t>Confederal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Independent states join together to accomplish common goals.</a:t>
            </a:r>
          </a:p>
          <a:p>
            <a:endParaRPr lang="en-US" sz="3200" dirty="0"/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May have no central government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b="1" u="sng" dirty="0"/>
          </a:p>
          <a:p>
            <a:r>
              <a:rPr lang="en-US" sz="3200" dirty="0" smtClean="0"/>
              <a:t>Members of the confederation may set up an organization to carry out </a:t>
            </a:r>
            <a:r>
              <a:rPr lang="en-US" sz="3200" b="1" u="sng" dirty="0" smtClean="0">
                <a:solidFill>
                  <a:srgbClr val="FF0000"/>
                </a:solidFill>
              </a:rPr>
              <a:t>agreed upon policies.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/>
              <a:t>Ex:  </a:t>
            </a:r>
            <a:r>
              <a:rPr lang="en-US" sz="3200" b="1" u="sng" dirty="0" smtClean="0">
                <a:solidFill>
                  <a:srgbClr val="FF0000"/>
                </a:solidFill>
              </a:rPr>
              <a:t>The European Union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f) Presidential System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f) Presidential systems: the legislative branch and the executive branch are </a:t>
            </a:r>
            <a:r>
              <a:rPr lang="en-US" sz="3200" b="1" u="sng" dirty="0" smtClean="0">
                <a:solidFill>
                  <a:srgbClr val="FF0000"/>
                </a:solidFill>
              </a:rPr>
              <a:t>separate and independent of each other</a:t>
            </a:r>
            <a:r>
              <a:rPr lang="en-US" sz="3200" b="1" dirty="0" smtClean="0">
                <a:solidFill>
                  <a:srgbClr val="FF0000"/>
                </a:solidFill>
              </a:rPr>
              <a:t>. </a:t>
            </a:r>
          </a:p>
          <a:p>
            <a:endParaRPr lang="en-US" sz="3200" dirty="0" smtClean="0"/>
          </a:p>
          <a:p>
            <a:r>
              <a:rPr lang="en-US" sz="3200" dirty="0" smtClean="0"/>
              <a:t>The executive branch is headed by a </a:t>
            </a:r>
            <a:r>
              <a:rPr lang="en-US" sz="3200" b="1" u="sng" dirty="0" smtClean="0">
                <a:solidFill>
                  <a:srgbClr val="FF0000"/>
                </a:solidFill>
              </a:rPr>
              <a:t>president</a:t>
            </a:r>
            <a:r>
              <a:rPr lang="en-US" sz="3200" dirty="0" smtClean="0"/>
              <a:t> who is chosen independently of the legislature.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f) Presidential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Each branch of government acts as a </a:t>
            </a:r>
            <a:r>
              <a:rPr lang="en-US" sz="3600" b="1" u="sng" dirty="0">
                <a:solidFill>
                  <a:srgbClr val="FF0000"/>
                </a:solidFill>
              </a:rPr>
              <a:t>check on the others powers.</a:t>
            </a:r>
          </a:p>
          <a:p>
            <a:endParaRPr lang="en-US" sz="3600" dirty="0"/>
          </a:p>
          <a:p>
            <a:r>
              <a:rPr lang="en-US" sz="3600" dirty="0"/>
              <a:t>An example would be the </a:t>
            </a:r>
            <a:r>
              <a:rPr lang="en-US" sz="3600" b="1" u="sng" dirty="0">
                <a:solidFill>
                  <a:srgbClr val="FF0000"/>
                </a:solidFill>
              </a:rPr>
              <a:t>United</a:t>
            </a:r>
            <a:r>
              <a:rPr lang="en-US" sz="3600" b="1" u="sng" dirty="0"/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States.</a:t>
            </a:r>
          </a:p>
          <a:p>
            <a:endParaRPr lang="en-US" dirty="0" smtClean="0"/>
          </a:p>
          <a:p>
            <a:r>
              <a:rPr lang="en-US" dirty="0" smtClean="0"/>
              <a:t>**look at graphic on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dirty="0" smtClean="0"/>
              <a:t>III. Power within levels of </a:t>
            </a:r>
            <a:r>
              <a:rPr dirty="0" err="1" smtClean="0"/>
              <a:t>gov.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</a:t>
            </a:r>
            <a:r>
              <a:rPr lang="en-US" sz="3200" dirty="0" smtClean="0"/>
              <a:t>) Parliamentary systems: their chief executive is often called a </a:t>
            </a:r>
            <a:r>
              <a:rPr lang="en-US" sz="3200" b="1" u="sng" dirty="0" smtClean="0">
                <a:solidFill>
                  <a:srgbClr val="FF0000"/>
                </a:solidFill>
              </a:rPr>
              <a:t>prime minister/ premier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and is chosen by </a:t>
            </a:r>
            <a:r>
              <a:rPr lang="en-US" sz="3200" b="1" u="sng" dirty="0" smtClean="0">
                <a:solidFill>
                  <a:srgbClr val="FF0000"/>
                </a:solidFill>
              </a:rPr>
              <a:t>Parliament or the legislature.</a:t>
            </a:r>
          </a:p>
          <a:p>
            <a:endParaRPr lang="en-US" sz="3200" u="sng" dirty="0" smtClean="0"/>
          </a:p>
          <a:p>
            <a:r>
              <a:rPr lang="en-US" sz="3200" dirty="0" smtClean="0"/>
              <a:t>In a parliamentary system, the chief executive of the government and the head of state are  </a:t>
            </a:r>
            <a:r>
              <a:rPr lang="en-US" sz="3200" b="1" u="sng" dirty="0" smtClean="0">
                <a:solidFill>
                  <a:srgbClr val="FF0000"/>
                </a:solidFill>
              </a:rPr>
              <a:t>separate offices.</a:t>
            </a:r>
          </a:p>
          <a:p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III. Power within levels of gov.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200" dirty="0"/>
              <a:t>The chief executive is the </a:t>
            </a:r>
            <a:r>
              <a:rPr lang="en-US" sz="3200" b="1" u="sng" dirty="0">
                <a:solidFill>
                  <a:srgbClr val="FF0000"/>
                </a:solidFill>
              </a:rPr>
              <a:t>Prime </a:t>
            </a:r>
            <a:r>
              <a:rPr lang="en-US" sz="3200" b="1" u="sng" dirty="0" smtClean="0">
                <a:solidFill>
                  <a:srgbClr val="FF0000"/>
                </a:solidFill>
              </a:rPr>
              <a:t>Minster/Premier</a:t>
            </a: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3200" dirty="0"/>
              <a:t>The head of state is the </a:t>
            </a:r>
            <a:r>
              <a:rPr lang="en-US" sz="3200" b="1" u="sng" dirty="0">
                <a:solidFill>
                  <a:srgbClr val="FF0000"/>
                </a:solidFill>
              </a:rPr>
              <a:t>king or </a:t>
            </a:r>
            <a:r>
              <a:rPr lang="en-US" sz="3200" b="1" u="sng" dirty="0" smtClean="0">
                <a:solidFill>
                  <a:srgbClr val="FF0000"/>
                </a:solidFill>
              </a:rPr>
              <a:t>queen</a:t>
            </a:r>
          </a:p>
          <a:p>
            <a:pPr>
              <a:buFontTx/>
              <a:buChar char="-"/>
            </a:pPr>
            <a:endParaRPr lang="en-US" sz="3200" b="1" u="sng" dirty="0"/>
          </a:p>
          <a:p>
            <a:pPr marL="0" indent="0">
              <a:buNone/>
            </a:pPr>
            <a:r>
              <a:rPr lang="en-US" sz="3200" dirty="0" smtClean="0"/>
              <a:t>-An example would be  </a:t>
            </a:r>
            <a:r>
              <a:rPr lang="en-US" sz="3200" b="1" u="sng" dirty="0" smtClean="0">
                <a:solidFill>
                  <a:srgbClr val="FF0000"/>
                </a:solidFill>
              </a:rPr>
              <a:t>United Kingdom</a:t>
            </a:r>
            <a:endParaRPr lang="en-US" sz="3200" dirty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**look at graphic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Benefits of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In a democracy, people have the opportunity to </a:t>
            </a:r>
            <a:r>
              <a:rPr lang="en-US" sz="4400" b="1" u="sng" dirty="0" smtClean="0">
                <a:solidFill>
                  <a:srgbClr val="FF0000"/>
                </a:solidFill>
              </a:rPr>
              <a:t>make choices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056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dirty="0" smtClean="0"/>
              <a:t>III. Promoting Respect for the Law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a) If citizens participate in government, they are more likely to </a:t>
            </a:r>
            <a:r>
              <a:rPr lang="en-US" sz="3200" b="1" u="sng" dirty="0" smtClean="0">
                <a:solidFill>
                  <a:srgbClr val="FF0000"/>
                </a:solidFill>
              </a:rPr>
              <a:t>respect its laws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than if the laws are simply forced upon them.</a:t>
            </a:r>
          </a:p>
          <a:p>
            <a:endParaRPr lang="en-US" sz="3200" dirty="0" smtClean="0"/>
          </a:p>
          <a:p>
            <a:r>
              <a:rPr lang="en-US" sz="3200" dirty="0" smtClean="0"/>
              <a:t>You can participate in government by </a:t>
            </a:r>
            <a:r>
              <a:rPr lang="en-US" sz="3200" b="1" u="sng" dirty="0" smtClean="0">
                <a:solidFill>
                  <a:srgbClr val="FF0000"/>
                </a:solidFill>
              </a:rPr>
              <a:t>speaking at city council meetings, writing to your local representative, using social media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dirty="0" smtClean="0"/>
              <a:t>III. Promoting Respect for the Law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b) Democracy gives people the right to challenge the </a:t>
            </a:r>
            <a:r>
              <a:rPr lang="en-US" sz="2800" b="1" u="sng" dirty="0" smtClean="0">
                <a:solidFill>
                  <a:srgbClr val="FF0000"/>
                </a:solidFill>
              </a:rPr>
              <a:t>fairness of the law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c) If laws were ignored or government failed to establish laws to maintain order in society there would be </a:t>
            </a:r>
            <a:r>
              <a:rPr lang="en-US" sz="2800" b="1" u="sng" dirty="0" smtClean="0">
                <a:solidFill>
                  <a:srgbClr val="FF0000"/>
                </a:solidFill>
              </a:rPr>
              <a:t>anarchy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Anarchy is </a:t>
            </a:r>
            <a:r>
              <a:rPr lang="en-US" sz="2800" b="1" u="sng" dirty="0" smtClean="0">
                <a:solidFill>
                  <a:srgbClr val="FF0000"/>
                </a:solidFill>
              </a:rPr>
              <a:t>a state of political disorder resulting from lack of rules or government.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dirty="0" smtClean="0"/>
              <a:t>IV. Protecting Minority Rights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a) Most decisions in a democracy are made by </a:t>
            </a:r>
            <a:r>
              <a:rPr lang="en-US" sz="2800" b="1" u="sng" dirty="0" smtClean="0">
                <a:solidFill>
                  <a:srgbClr val="FF0000"/>
                </a:solidFill>
              </a:rPr>
              <a:t>majority rule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b) A form of democracy that protects the rights of the minority is </a:t>
            </a:r>
            <a:r>
              <a:rPr lang="en-US" sz="2800" b="1" u="sng" dirty="0" smtClean="0">
                <a:solidFill>
                  <a:srgbClr val="FF0000"/>
                </a:solidFill>
              </a:rPr>
              <a:t>liberal democracy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c) Minority rights are political rights that cannot be abolished in a democracy even though they are held by </a:t>
            </a:r>
            <a:r>
              <a:rPr lang="en-US" sz="2800" b="1" u="sng" dirty="0" smtClean="0">
                <a:solidFill>
                  <a:srgbClr val="FF0000"/>
                </a:solidFill>
              </a:rPr>
              <a:t>less than half of the population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These rights include </a:t>
            </a:r>
            <a:r>
              <a:rPr lang="en-US" sz="2800" b="1" u="sng" dirty="0" smtClean="0">
                <a:solidFill>
                  <a:srgbClr val="FF0000"/>
                </a:solidFill>
              </a:rPr>
              <a:t>freedom to worship, speech, and press.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dirty="0" smtClean="0"/>
              <a:t>II. Origins of Government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Originally it was </a:t>
            </a:r>
            <a:r>
              <a:rPr lang="en-US" sz="3200" b="1" u="sng" dirty="0" smtClean="0">
                <a:solidFill>
                  <a:srgbClr val="FF0000"/>
                </a:solidFill>
              </a:rPr>
              <a:t>God</a:t>
            </a:r>
            <a:r>
              <a:rPr lang="en-US" sz="3200" dirty="0" smtClean="0"/>
              <a:t> who gave rulers their power. This is known as </a:t>
            </a:r>
            <a:r>
              <a:rPr lang="en-US" sz="3200" b="1" u="sng" dirty="0" smtClean="0">
                <a:solidFill>
                  <a:srgbClr val="FF0000"/>
                </a:solidFill>
              </a:rPr>
              <a:t>the divine rights of kings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dirty="0" smtClean="0"/>
              <a:t>V. Forms of Democracy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a) </a:t>
            </a:r>
            <a:r>
              <a:rPr lang="en-US" sz="3200" b="1" u="sng" dirty="0" smtClean="0"/>
              <a:t>Direct democracy:  </a:t>
            </a:r>
            <a:r>
              <a:rPr lang="en-US" sz="3200" dirty="0" smtClean="0"/>
              <a:t>systems in which </a:t>
            </a:r>
            <a:r>
              <a:rPr lang="en-US" sz="3200" b="1" u="sng" dirty="0" smtClean="0">
                <a:solidFill>
                  <a:srgbClr val="FF0000"/>
                </a:solidFill>
              </a:rPr>
              <a:t>laws may be made directly by citizens</a:t>
            </a:r>
          </a:p>
          <a:p>
            <a:endParaRPr lang="en-US" sz="3200" b="1" u="sng" dirty="0"/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dirty="0" smtClean="0"/>
              <a:t>Example: </a:t>
            </a:r>
            <a:r>
              <a:rPr lang="en-US" sz="3200" b="1" u="sng" dirty="0" smtClean="0">
                <a:solidFill>
                  <a:srgbClr val="FF0000"/>
                </a:solidFill>
              </a:rPr>
              <a:t>town hall meetings</a:t>
            </a:r>
          </a:p>
          <a:p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V. Forms of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b) </a:t>
            </a:r>
            <a:r>
              <a:rPr lang="en-US" sz="3200" b="1" u="sng" dirty="0"/>
              <a:t>Representative democracy:  </a:t>
            </a:r>
            <a:r>
              <a:rPr lang="en-US" sz="3200" dirty="0"/>
              <a:t>people elect representatives to conduct the </a:t>
            </a:r>
            <a:r>
              <a:rPr lang="en-US" sz="3200" b="1" u="sng" dirty="0">
                <a:solidFill>
                  <a:srgbClr val="FF0000"/>
                </a:solidFill>
              </a:rPr>
              <a:t>business of government </a:t>
            </a:r>
            <a:r>
              <a:rPr lang="en-US" sz="3200" dirty="0"/>
              <a:t>for them.</a:t>
            </a:r>
          </a:p>
          <a:p>
            <a:endParaRPr lang="en-US" sz="3200" dirty="0"/>
          </a:p>
          <a:p>
            <a:r>
              <a:rPr lang="en-US" sz="3200" dirty="0"/>
              <a:t>Government officials answer to the </a:t>
            </a:r>
            <a:r>
              <a:rPr lang="en-US" sz="3200" b="1" u="sng" dirty="0">
                <a:solidFill>
                  <a:srgbClr val="FF0000"/>
                </a:solidFill>
              </a:rPr>
              <a:t>voters</a:t>
            </a:r>
            <a:r>
              <a:rPr lang="en-US" sz="32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  <a:p>
            <a:r>
              <a:rPr lang="en-US" sz="3200" dirty="0"/>
              <a:t>If the government does not promote the public good, they may vote those officials </a:t>
            </a:r>
            <a:r>
              <a:rPr lang="en-US" sz="3200" b="1" u="sng" dirty="0">
                <a:solidFill>
                  <a:srgbClr val="FF0000"/>
                </a:solidFill>
              </a:rPr>
              <a:t>out of office </a:t>
            </a:r>
            <a:r>
              <a:rPr lang="en-US" sz="3200" dirty="0"/>
              <a:t>and replace them with </a:t>
            </a:r>
            <a:r>
              <a:rPr lang="en-US" sz="3200" b="1" u="sng" dirty="0">
                <a:solidFill>
                  <a:srgbClr val="FF0000"/>
                </a:solidFill>
              </a:rPr>
              <a:t>other representatives.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Maintain Order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1) By enforcing laws that </a:t>
            </a:r>
            <a:r>
              <a:rPr lang="en-US" sz="3200" b="1" u="sng" dirty="0" smtClean="0">
                <a:solidFill>
                  <a:srgbClr val="FF0000"/>
                </a:solidFill>
              </a:rPr>
              <a:t>protect the safety and security of the people and their property.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Police help protect society from those who </a:t>
            </a:r>
            <a:r>
              <a:rPr lang="en-US" sz="3200" b="1" u="sng" dirty="0" smtClean="0">
                <a:solidFill>
                  <a:srgbClr val="FF0000"/>
                </a:solidFill>
              </a:rPr>
              <a:t>try to harm people and/or property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1) Maintain Order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8512"/>
            <a:ext cx="8229600" cy="5504688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Works to protect people from </a:t>
            </a:r>
            <a:r>
              <a:rPr lang="en-US" sz="3200" b="1" u="sng" dirty="0" smtClean="0">
                <a:solidFill>
                  <a:srgbClr val="FF0000"/>
                </a:solidFill>
              </a:rPr>
              <a:t>unfair or harmful business practices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3200" dirty="0" smtClean="0"/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Regulates commerce</a:t>
            </a:r>
          </a:p>
          <a:p>
            <a:endParaRPr lang="en-US" sz="3200" b="1" u="sng" dirty="0" smtClean="0">
              <a:solidFill>
                <a:srgbClr val="FF0000"/>
              </a:solidFill>
            </a:endParaRP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Protects national industries</a:t>
            </a:r>
          </a:p>
          <a:p>
            <a:endParaRPr lang="en-US" sz="3200" b="1" u="sng" dirty="0" smtClean="0">
              <a:solidFill>
                <a:srgbClr val="FF0000"/>
              </a:solidFill>
            </a:endParaRP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Protects the country from foreign invasion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Provide Services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Building </a:t>
            </a:r>
            <a:r>
              <a:rPr lang="en-US" sz="3200" b="1" u="sng" dirty="0" smtClean="0">
                <a:solidFill>
                  <a:srgbClr val="FF0000"/>
                </a:solidFill>
              </a:rPr>
              <a:t>roads, highways, bridges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Inspects and approves </a:t>
            </a:r>
            <a:r>
              <a:rPr lang="en-US" sz="3200" b="1" u="sng" dirty="0" smtClean="0">
                <a:solidFill>
                  <a:srgbClr val="FF0000"/>
                </a:solidFill>
              </a:rPr>
              <a:t>food, medicine, etc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Delivers </a:t>
            </a:r>
            <a:r>
              <a:rPr lang="en-US" sz="3200" b="1" u="sng" dirty="0" smtClean="0">
                <a:solidFill>
                  <a:srgbClr val="FF0000"/>
                </a:solidFill>
              </a:rPr>
              <a:t>mail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3) Resolve Conflict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Bring people together to reach </a:t>
            </a:r>
            <a:r>
              <a:rPr lang="en-US" sz="3200" b="1" u="sng" dirty="0" smtClean="0">
                <a:solidFill>
                  <a:srgbClr val="FF0000"/>
                </a:solidFill>
              </a:rPr>
              <a:t>common goals through compromise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Compromise through the use of politics. People can express their opinions about what people should and should not do. Government then </a:t>
            </a:r>
            <a:r>
              <a:rPr lang="en-US" sz="3200" b="1" u="sng" dirty="0" smtClean="0">
                <a:solidFill>
                  <a:srgbClr val="FF0000"/>
                </a:solidFill>
              </a:rPr>
              <a:t>makes decisions according to those opinions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2515</TotalTime>
  <Words>1990</Words>
  <Application>Microsoft Office PowerPoint</Application>
  <PresentationFormat>On-screen Show (4:3)</PresentationFormat>
  <Paragraphs>244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Flow</vt:lpstr>
      <vt:lpstr>Ch. 1 Notes</vt:lpstr>
      <vt:lpstr>I. What is government?</vt:lpstr>
      <vt:lpstr>I. What is government</vt:lpstr>
      <vt:lpstr>I. What is government?</vt:lpstr>
      <vt:lpstr>II. Origins of Government</vt:lpstr>
      <vt:lpstr>1) Maintain Order</vt:lpstr>
      <vt:lpstr>1) Maintain Order</vt:lpstr>
      <vt:lpstr>2) Provide Services</vt:lpstr>
      <vt:lpstr>3) Resolve Conflict</vt:lpstr>
      <vt:lpstr>3) Resolve Conflict</vt:lpstr>
      <vt:lpstr>4) Promote Values</vt:lpstr>
      <vt:lpstr>IV. Public Good</vt:lpstr>
      <vt:lpstr>Section 2 notes</vt:lpstr>
      <vt:lpstr>a) Monarchy</vt:lpstr>
      <vt:lpstr>a) Monarchy</vt:lpstr>
      <vt:lpstr>a) Monarchy</vt:lpstr>
      <vt:lpstr>b) Republics</vt:lpstr>
      <vt:lpstr>c) Republics</vt:lpstr>
      <vt:lpstr>b) Republics</vt:lpstr>
      <vt:lpstr>b) Republics</vt:lpstr>
      <vt:lpstr>b) Republics</vt:lpstr>
      <vt:lpstr>c) Dictatorship</vt:lpstr>
      <vt:lpstr>c) Dictatorship</vt:lpstr>
      <vt:lpstr>c) Dictatorship</vt:lpstr>
      <vt:lpstr>c) Dictatorship</vt:lpstr>
      <vt:lpstr>c) Dictatorship</vt:lpstr>
      <vt:lpstr>D) Theocracy</vt:lpstr>
      <vt:lpstr>e) Junta</vt:lpstr>
      <vt:lpstr>1) Socialism</vt:lpstr>
      <vt:lpstr>1) Socialism</vt:lpstr>
      <vt:lpstr>2. Capitalism</vt:lpstr>
      <vt:lpstr>2) Capitalism</vt:lpstr>
      <vt:lpstr>2) Capitalism</vt:lpstr>
      <vt:lpstr>3) Fascism</vt:lpstr>
      <vt:lpstr>4) Communism</vt:lpstr>
      <vt:lpstr>4) Communism</vt:lpstr>
      <vt:lpstr>II. Power Among Levels of Gov.</vt:lpstr>
      <vt:lpstr>g) Unitary system</vt:lpstr>
      <vt:lpstr>h) Federal System</vt:lpstr>
      <vt:lpstr>I) Confederal System</vt:lpstr>
      <vt:lpstr>f) Presidential System</vt:lpstr>
      <vt:lpstr>f) Presidential System</vt:lpstr>
      <vt:lpstr>III. Power within levels of gov.</vt:lpstr>
      <vt:lpstr>III. Power within levels of gov.</vt:lpstr>
      <vt:lpstr>Section 3</vt:lpstr>
      <vt:lpstr>I. Benefits of Democracy</vt:lpstr>
      <vt:lpstr>III. Promoting Respect for the Law</vt:lpstr>
      <vt:lpstr>III. Promoting Respect for the Law</vt:lpstr>
      <vt:lpstr>IV. Protecting Minority Rights</vt:lpstr>
      <vt:lpstr>V. Forms of Democracy</vt:lpstr>
      <vt:lpstr>V. Forms of Democracy</vt:lpstr>
    </vt:vector>
  </TitlesOfParts>
  <Company>Fox C-6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 Notes</dc:title>
  <dc:creator>carterj</dc:creator>
  <cp:lastModifiedBy>Windows User</cp:lastModifiedBy>
  <cp:revision>70</cp:revision>
  <dcterms:created xsi:type="dcterms:W3CDTF">2012-08-13T18:13:30Z</dcterms:created>
  <dcterms:modified xsi:type="dcterms:W3CDTF">2014-09-05T13:34:58Z</dcterms:modified>
</cp:coreProperties>
</file>